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787"/>
  </p:normalViewPr>
  <p:slideViewPr>
    <p:cSldViewPr snapToGrid="0" snapToObjects="1">
      <p:cViewPr varScale="1">
        <p:scale>
          <a:sx n="136" d="100"/>
          <a:sy n="136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7:27:23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C6B57-A86E-ED4A-B371-B4B3F84925E7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1D773-082A-954B-9877-B365D7EF0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4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1D773-082A-954B-9877-B365D7EF0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1D773-082A-954B-9877-B365D7EF00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2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1D773-082A-954B-9877-B365D7EF00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7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0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62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5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5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3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5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estate.usnews.com/real-estate/articles/does-the-new-whole-foods-in-your-neighborhood-increase-your-home-value" TargetMode="External"/><Relationship Id="rId2" Type="http://schemas.openxmlformats.org/officeDocument/2006/relationships/hyperlink" Target="https://www.housingwire.com/articles/49767-this-is-how-grocery-chains-affect-a-homes-valu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6764-8612-DC44-43C4-7D672DB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920" y="839781"/>
            <a:ext cx="6598865" cy="3566160"/>
          </a:xfrm>
        </p:spPr>
        <p:txBody>
          <a:bodyPr anchor="b">
            <a:noAutofit/>
          </a:bodyPr>
          <a:lstStyle/>
          <a:p>
            <a:r>
              <a:rPr lang="en-US" sz="4400" b="1" dirty="0"/>
              <a:t>Using Machine Learning to Understand Housing Prices in California with Low Food Access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B58FE-6652-4212-8498-2830076C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711584"/>
            <a:ext cx="6251111" cy="1572768"/>
          </a:xfrm>
        </p:spPr>
        <p:txBody>
          <a:bodyPr>
            <a:normAutofit/>
          </a:bodyPr>
          <a:lstStyle/>
          <a:p>
            <a:r>
              <a:rPr lang="en-US" dirty="0" err="1"/>
              <a:t>Yahel</a:t>
            </a:r>
            <a:r>
              <a:rPr lang="en-US" dirty="0"/>
              <a:t>, </a:t>
            </a:r>
            <a:r>
              <a:rPr lang="en-US" dirty="0" err="1"/>
              <a:t>Mhaire</a:t>
            </a:r>
            <a:r>
              <a:rPr lang="en-US" dirty="0"/>
              <a:t>, Ryan, Aidan, and </a:t>
            </a:r>
            <a:r>
              <a:rPr lang="en-US" dirty="0" err="1"/>
              <a:t>Liya</a:t>
            </a:r>
            <a:r>
              <a:rPr lang="en-US" dirty="0"/>
              <a:t> 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89D7C"/>
          </a:solidFill>
          <a:ln w="38100" cap="rnd">
            <a:solidFill>
              <a:srgbClr val="B89D7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Close-up of rows of produce in boxes: Roma tomatoes, string beans, jalapeños, plums">
            <a:extLst>
              <a:ext uri="{FF2B5EF4-FFF2-40B4-BE49-F238E27FC236}">
                <a16:creationId xmlns:a16="http://schemas.microsoft.com/office/drawing/2014/main" id="{D254DAF6-AF13-460B-CF3E-0E22C090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56" r="29856"/>
          <a:stretch/>
        </p:blipFill>
        <p:spPr>
          <a:xfrm>
            <a:off x="335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83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70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19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A241-E0BB-9631-1586-91E881B9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BF1F-D172-F0C9-A307-3E4BB20D1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5528-C701-44CB-2F4B-17F7DD6F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641EE-09F2-CF00-CF60-BF458EC3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FA17-B46F-4789-2CAA-EB8BCE05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5E6E-26E3-3667-5130-2F0F8D89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This is how grocery chains affect a home’s value </a:t>
            </a:r>
            <a:endParaRPr lang="en-US" dirty="0"/>
          </a:p>
          <a:p>
            <a:r>
              <a:rPr lang="en-US" dirty="0">
                <a:hlinkClick r:id="rId3"/>
              </a:rPr>
              <a:t>Does the New Whole Foods in Your Neighborhood Increase Your Home Value? </a:t>
            </a:r>
            <a:br>
              <a:rPr lang="en-US" dirty="0">
                <a:hlinkClick r:id="rId3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5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475AB-9334-C6C6-D7D6-58CDA42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/>
              <a:t>Agenda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B89D7C"/>
          </a:solidFill>
          <a:ln w="38100" cap="rnd">
            <a:solidFill>
              <a:srgbClr val="B89D7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C8727-1B49-946C-C252-1CD522D7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Background </a:t>
            </a:r>
          </a:p>
          <a:p>
            <a:r>
              <a:rPr lang="en-US" dirty="0"/>
              <a:t>Objective &amp; Questions</a:t>
            </a:r>
          </a:p>
          <a:p>
            <a:r>
              <a:rPr lang="en-US" dirty="0"/>
              <a:t>Methods and Materials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 &amp; Limitations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Sources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CA542294-EF21-62FD-D27E-3A520F5BD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1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93A3-2156-FC59-F32C-DF62F795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4375-92E9-E0B0-C877-2F3AEAE1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933"/>
            <a:ext cx="5892538" cy="4251960"/>
          </a:xfrm>
        </p:spPr>
        <p:txBody>
          <a:bodyPr/>
          <a:lstStyle/>
          <a:p>
            <a:r>
              <a:rPr lang="en-US" dirty="0"/>
              <a:t>What is a food desert?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geo­graph­ic areas where res­i­dents have few to no con­ve­nient options for secur­ing afford­able and healthy foods </a:t>
            </a:r>
            <a:r>
              <a:rPr lang="en-US" dirty="0"/>
              <a:t>— espe­cial­ly fresh fruits and veg­eta­bles. </a:t>
            </a:r>
          </a:p>
          <a:p>
            <a:pPr lvl="1"/>
            <a:r>
              <a:rPr lang="en-US" dirty="0"/>
              <a:t>Dis­pro­por­tion­ate­ly found in high-pover­ty areas, food deserts cre­ate extra, every­day hur­dles that can make it hard­er for kids, fam­i­lies and com­mu­ni­ties to grow healthy and strong.”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AAE12B-55E4-D35A-711D-9868FA2CF6DF}"/>
              </a:ext>
            </a:extLst>
          </p:cNvPr>
          <p:cNvSpPr txBox="1">
            <a:spLocks/>
          </p:cNvSpPr>
          <p:nvPr/>
        </p:nvSpPr>
        <p:spPr>
          <a:xfrm>
            <a:off x="6096000" y="2240915"/>
            <a:ext cx="5006419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27BAA-334E-0D22-DBFA-2ABBB363385E}"/>
              </a:ext>
            </a:extLst>
          </p:cNvPr>
          <p:cNvSpPr txBox="1"/>
          <p:nvPr/>
        </p:nvSpPr>
        <p:spPr>
          <a:xfrm>
            <a:off x="7463673" y="3638747"/>
            <a:ext cx="34502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C00000"/>
                </a:solidFill>
              </a:rPr>
              <a:t>10%</a:t>
            </a:r>
            <a:r>
              <a:rPr lang="en-US" dirty="0"/>
              <a:t>of the approximately 65,000 census tracts in the United States are food deserts</a:t>
            </a:r>
          </a:p>
        </p:txBody>
      </p:sp>
    </p:spTree>
    <p:extLst>
      <p:ext uri="{BB962C8B-B14F-4D97-AF65-F5344CB8AC3E}">
        <p14:creationId xmlns:p14="http://schemas.microsoft.com/office/powerpoint/2010/main" val="28968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46F6A7-0B48-49A7-8E23-3C1F0993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594482 h 5722227"/>
              <a:gd name="connsiteX1" fmla="*/ 594482 w 11040872"/>
              <a:gd name="connsiteY1" fmla="*/ 0 h 5722227"/>
              <a:gd name="connsiteX2" fmla="*/ 1448314 w 11040872"/>
              <a:gd name="connsiteY2" fmla="*/ 0 h 5722227"/>
              <a:gd name="connsiteX3" fmla="*/ 1908070 w 11040872"/>
              <a:gd name="connsiteY3" fmla="*/ 0 h 5722227"/>
              <a:gd name="connsiteX4" fmla="*/ 2564864 w 11040872"/>
              <a:gd name="connsiteY4" fmla="*/ 0 h 5722227"/>
              <a:gd name="connsiteX5" fmla="*/ 3320177 w 11040872"/>
              <a:gd name="connsiteY5" fmla="*/ 0 h 5722227"/>
              <a:gd name="connsiteX6" fmla="*/ 4174009 w 11040872"/>
              <a:gd name="connsiteY6" fmla="*/ 0 h 5722227"/>
              <a:gd name="connsiteX7" fmla="*/ 4929322 w 11040872"/>
              <a:gd name="connsiteY7" fmla="*/ 0 h 5722227"/>
              <a:gd name="connsiteX8" fmla="*/ 5783154 w 11040872"/>
              <a:gd name="connsiteY8" fmla="*/ 0 h 5722227"/>
              <a:gd name="connsiteX9" fmla="*/ 6538466 w 11040872"/>
              <a:gd name="connsiteY9" fmla="*/ 0 h 5722227"/>
              <a:gd name="connsiteX10" fmla="*/ 6998222 w 11040872"/>
              <a:gd name="connsiteY10" fmla="*/ 0 h 5722227"/>
              <a:gd name="connsiteX11" fmla="*/ 7753535 w 11040872"/>
              <a:gd name="connsiteY11" fmla="*/ 0 h 5722227"/>
              <a:gd name="connsiteX12" fmla="*/ 8311810 w 11040872"/>
              <a:gd name="connsiteY12" fmla="*/ 0 h 5722227"/>
              <a:gd name="connsiteX13" fmla="*/ 8771566 w 11040872"/>
              <a:gd name="connsiteY13" fmla="*/ 0 h 5722227"/>
              <a:gd name="connsiteX14" fmla="*/ 9132802 w 11040872"/>
              <a:gd name="connsiteY14" fmla="*/ 0 h 5722227"/>
              <a:gd name="connsiteX15" fmla="*/ 9592558 w 11040872"/>
              <a:gd name="connsiteY15" fmla="*/ 0 h 5722227"/>
              <a:gd name="connsiteX16" fmla="*/ 10446390 w 11040872"/>
              <a:gd name="connsiteY16" fmla="*/ 0 h 5722227"/>
              <a:gd name="connsiteX17" fmla="*/ 11040872 w 11040872"/>
              <a:gd name="connsiteY17" fmla="*/ 594482 h 5722227"/>
              <a:gd name="connsiteX18" fmla="*/ 11040872 w 11040872"/>
              <a:gd name="connsiteY18" fmla="*/ 1332756 h 5722227"/>
              <a:gd name="connsiteX19" fmla="*/ 11040872 w 11040872"/>
              <a:gd name="connsiteY19" fmla="*/ 2071031 h 5722227"/>
              <a:gd name="connsiteX20" fmla="*/ 11040872 w 11040872"/>
              <a:gd name="connsiteY20" fmla="*/ 2627974 h 5722227"/>
              <a:gd name="connsiteX21" fmla="*/ 11040872 w 11040872"/>
              <a:gd name="connsiteY21" fmla="*/ 3366249 h 5722227"/>
              <a:gd name="connsiteX22" fmla="*/ 11040872 w 11040872"/>
              <a:gd name="connsiteY22" fmla="*/ 3923192 h 5722227"/>
              <a:gd name="connsiteX23" fmla="*/ 11040872 w 11040872"/>
              <a:gd name="connsiteY23" fmla="*/ 5127745 h 5722227"/>
              <a:gd name="connsiteX24" fmla="*/ 10446390 w 11040872"/>
              <a:gd name="connsiteY24" fmla="*/ 5722227 h 5722227"/>
              <a:gd name="connsiteX25" fmla="*/ 9986634 w 11040872"/>
              <a:gd name="connsiteY25" fmla="*/ 5722227 h 5722227"/>
              <a:gd name="connsiteX26" fmla="*/ 9132802 w 11040872"/>
              <a:gd name="connsiteY26" fmla="*/ 5722227 h 5722227"/>
              <a:gd name="connsiteX27" fmla="*/ 8771566 w 11040872"/>
              <a:gd name="connsiteY27" fmla="*/ 5722227 h 5722227"/>
              <a:gd name="connsiteX28" fmla="*/ 8114772 w 11040872"/>
              <a:gd name="connsiteY28" fmla="*/ 5722227 h 5722227"/>
              <a:gd name="connsiteX29" fmla="*/ 7556497 w 11040872"/>
              <a:gd name="connsiteY29" fmla="*/ 5722227 h 5722227"/>
              <a:gd name="connsiteX30" fmla="*/ 6998222 w 11040872"/>
              <a:gd name="connsiteY30" fmla="*/ 5722227 h 5722227"/>
              <a:gd name="connsiteX31" fmla="*/ 6439947 w 11040872"/>
              <a:gd name="connsiteY31" fmla="*/ 5722227 h 5722227"/>
              <a:gd name="connsiteX32" fmla="*/ 6078711 w 11040872"/>
              <a:gd name="connsiteY32" fmla="*/ 5722227 h 5722227"/>
              <a:gd name="connsiteX33" fmla="*/ 5224879 w 11040872"/>
              <a:gd name="connsiteY33" fmla="*/ 5722227 h 5722227"/>
              <a:gd name="connsiteX34" fmla="*/ 4371047 w 11040872"/>
              <a:gd name="connsiteY34" fmla="*/ 5722227 h 5722227"/>
              <a:gd name="connsiteX35" fmla="*/ 4009810 w 11040872"/>
              <a:gd name="connsiteY35" fmla="*/ 5722227 h 5722227"/>
              <a:gd name="connsiteX36" fmla="*/ 3550054 w 11040872"/>
              <a:gd name="connsiteY36" fmla="*/ 5722227 h 5722227"/>
              <a:gd name="connsiteX37" fmla="*/ 2893261 w 11040872"/>
              <a:gd name="connsiteY37" fmla="*/ 5722227 h 5722227"/>
              <a:gd name="connsiteX38" fmla="*/ 2137948 w 11040872"/>
              <a:gd name="connsiteY38" fmla="*/ 5722227 h 5722227"/>
              <a:gd name="connsiteX39" fmla="*/ 1579673 w 11040872"/>
              <a:gd name="connsiteY39" fmla="*/ 5722227 h 5722227"/>
              <a:gd name="connsiteX40" fmla="*/ 594482 w 11040872"/>
              <a:gd name="connsiteY40" fmla="*/ 5722227 h 5722227"/>
              <a:gd name="connsiteX41" fmla="*/ 0 w 11040872"/>
              <a:gd name="connsiteY41" fmla="*/ 5127745 h 5722227"/>
              <a:gd name="connsiteX42" fmla="*/ 0 w 11040872"/>
              <a:gd name="connsiteY42" fmla="*/ 4389471 h 5722227"/>
              <a:gd name="connsiteX43" fmla="*/ 0 w 11040872"/>
              <a:gd name="connsiteY43" fmla="*/ 3787194 h 5722227"/>
              <a:gd name="connsiteX44" fmla="*/ 0 w 11040872"/>
              <a:gd name="connsiteY44" fmla="*/ 3139585 h 5722227"/>
              <a:gd name="connsiteX45" fmla="*/ 0 w 11040872"/>
              <a:gd name="connsiteY45" fmla="*/ 2582642 h 5722227"/>
              <a:gd name="connsiteX46" fmla="*/ 0 w 11040872"/>
              <a:gd name="connsiteY46" fmla="*/ 1844367 h 5722227"/>
              <a:gd name="connsiteX47" fmla="*/ 0 w 11040872"/>
              <a:gd name="connsiteY47" fmla="*/ 1332756 h 5722227"/>
              <a:gd name="connsiteX48" fmla="*/ 0 w 11040872"/>
              <a:gd name="connsiteY48" fmla="*/ 594482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594482"/>
                </a:moveTo>
                <a:cubicBezTo>
                  <a:pt x="15746" y="210853"/>
                  <a:pt x="238566" y="-49047"/>
                  <a:pt x="594482" y="0"/>
                </a:cubicBezTo>
                <a:cubicBezTo>
                  <a:pt x="794518" y="-29056"/>
                  <a:pt x="1056835" y="31998"/>
                  <a:pt x="1448314" y="0"/>
                </a:cubicBezTo>
                <a:cubicBezTo>
                  <a:pt x="1839793" y="-31998"/>
                  <a:pt x="1717857" y="10568"/>
                  <a:pt x="1908070" y="0"/>
                </a:cubicBezTo>
                <a:cubicBezTo>
                  <a:pt x="2098283" y="-10568"/>
                  <a:pt x="2377757" y="-10377"/>
                  <a:pt x="2564864" y="0"/>
                </a:cubicBezTo>
                <a:cubicBezTo>
                  <a:pt x="2751971" y="10377"/>
                  <a:pt x="3048766" y="25570"/>
                  <a:pt x="3320177" y="0"/>
                </a:cubicBezTo>
                <a:cubicBezTo>
                  <a:pt x="3591588" y="-25570"/>
                  <a:pt x="3890997" y="-35762"/>
                  <a:pt x="4174009" y="0"/>
                </a:cubicBezTo>
                <a:cubicBezTo>
                  <a:pt x="4457021" y="35762"/>
                  <a:pt x="4687341" y="20239"/>
                  <a:pt x="4929322" y="0"/>
                </a:cubicBezTo>
                <a:cubicBezTo>
                  <a:pt x="5171303" y="-20239"/>
                  <a:pt x="5520807" y="-10743"/>
                  <a:pt x="5783154" y="0"/>
                </a:cubicBezTo>
                <a:cubicBezTo>
                  <a:pt x="6045501" y="10743"/>
                  <a:pt x="6171473" y="-14245"/>
                  <a:pt x="6538466" y="0"/>
                </a:cubicBezTo>
                <a:cubicBezTo>
                  <a:pt x="6905459" y="14245"/>
                  <a:pt x="6859386" y="-15798"/>
                  <a:pt x="6998222" y="0"/>
                </a:cubicBezTo>
                <a:cubicBezTo>
                  <a:pt x="7137058" y="15798"/>
                  <a:pt x="7493034" y="17684"/>
                  <a:pt x="7753535" y="0"/>
                </a:cubicBezTo>
                <a:cubicBezTo>
                  <a:pt x="8014036" y="-17684"/>
                  <a:pt x="8093734" y="-5742"/>
                  <a:pt x="8311810" y="0"/>
                </a:cubicBezTo>
                <a:cubicBezTo>
                  <a:pt x="8529886" y="5742"/>
                  <a:pt x="8549001" y="8497"/>
                  <a:pt x="8771566" y="0"/>
                </a:cubicBezTo>
                <a:cubicBezTo>
                  <a:pt x="8994131" y="-8497"/>
                  <a:pt x="8987828" y="-849"/>
                  <a:pt x="9132802" y="0"/>
                </a:cubicBezTo>
                <a:cubicBezTo>
                  <a:pt x="9277776" y="849"/>
                  <a:pt x="9415114" y="-11551"/>
                  <a:pt x="9592558" y="0"/>
                </a:cubicBezTo>
                <a:cubicBezTo>
                  <a:pt x="9770002" y="11551"/>
                  <a:pt x="10181650" y="-41772"/>
                  <a:pt x="10446390" y="0"/>
                </a:cubicBezTo>
                <a:cubicBezTo>
                  <a:pt x="10835046" y="-41554"/>
                  <a:pt x="11056788" y="252696"/>
                  <a:pt x="11040872" y="594482"/>
                </a:cubicBezTo>
                <a:cubicBezTo>
                  <a:pt x="11043504" y="949757"/>
                  <a:pt x="11021866" y="1151453"/>
                  <a:pt x="11040872" y="1332756"/>
                </a:cubicBezTo>
                <a:cubicBezTo>
                  <a:pt x="11059878" y="1514059"/>
                  <a:pt x="11068100" y="1802860"/>
                  <a:pt x="11040872" y="2071031"/>
                </a:cubicBezTo>
                <a:cubicBezTo>
                  <a:pt x="11013644" y="2339203"/>
                  <a:pt x="11032418" y="2442705"/>
                  <a:pt x="11040872" y="2627974"/>
                </a:cubicBezTo>
                <a:cubicBezTo>
                  <a:pt x="11049326" y="2813243"/>
                  <a:pt x="11063609" y="3012513"/>
                  <a:pt x="11040872" y="3366249"/>
                </a:cubicBezTo>
                <a:cubicBezTo>
                  <a:pt x="11018135" y="3719985"/>
                  <a:pt x="11016901" y="3727349"/>
                  <a:pt x="11040872" y="3923192"/>
                </a:cubicBezTo>
                <a:cubicBezTo>
                  <a:pt x="11064843" y="4119035"/>
                  <a:pt x="11006950" y="4790605"/>
                  <a:pt x="11040872" y="5127745"/>
                </a:cubicBezTo>
                <a:cubicBezTo>
                  <a:pt x="11056495" y="5431543"/>
                  <a:pt x="10805033" y="5712114"/>
                  <a:pt x="10446390" y="5722227"/>
                </a:cubicBezTo>
                <a:cubicBezTo>
                  <a:pt x="10354097" y="5715080"/>
                  <a:pt x="10214750" y="5743729"/>
                  <a:pt x="9986634" y="5722227"/>
                </a:cubicBezTo>
                <a:cubicBezTo>
                  <a:pt x="9758518" y="5700725"/>
                  <a:pt x="9314174" y="5689111"/>
                  <a:pt x="9132802" y="5722227"/>
                </a:cubicBezTo>
                <a:cubicBezTo>
                  <a:pt x="8951430" y="5755343"/>
                  <a:pt x="8857182" y="5714580"/>
                  <a:pt x="8771566" y="5722227"/>
                </a:cubicBezTo>
                <a:cubicBezTo>
                  <a:pt x="8685950" y="5729874"/>
                  <a:pt x="8346042" y="5748953"/>
                  <a:pt x="8114772" y="5722227"/>
                </a:cubicBezTo>
                <a:cubicBezTo>
                  <a:pt x="7883502" y="5695501"/>
                  <a:pt x="7746868" y="5746487"/>
                  <a:pt x="7556497" y="5722227"/>
                </a:cubicBezTo>
                <a:cubicBezTo>
                  <a:pt x="7366127" y="5697967"/>
                  <a:pt x="7202924" y="5748709"/>
                  <a:pt x="6998222" y="5722227"/>
                </a:cubicBezTo>
                <a:cubicBezTo>
                  <a:pt x="6793521" y="5695745"/>
                  <a:pt x="6669169" y="5749243"/>
                  <a:pt x="6439947" y="5722227"/>
                </a:cubicBezTo>
                <a:cubicBezTo>
                  <a:pt x="6210725" y="5695211"/>
                  <a:pt x="6188382" y="5721246"/>
                  <a:pt x="6078711" y="5722227"/>
                </a:cubicBezTo>
                <a:cubicBezTo>
                  <a:pt x="5969040" y="5723208"/>
                  <a:pt x="5527862" y="5683728"/>
                  <a:pt x="5224879" y="5722227"/>
                </a:cubicBezTo>
                <a:cubicBezTo>
                  <a:pt x="4921896" y="5760726"/>
                  <a:pt x="4729422" y="5692801"/>
                  <a:pt x="4371047" y="5722227"/>
                </a:cubicBezTo>
                <a:cubicBezTo>
                  <a:pt x="4012672" y="5751653"/>
                  <a:pt x="4105017" y="5723347"/>
                  <a:pt x="4009810" y="5722227"/>
                </a:cubicBezTo>
                <a:cubicBezTo>
                  <a:pt x="3914603" y="5721107"/>
                  <a:pt x="3645009" y="5723324"/>
                  <a:pt x="3550054" y="5722227"/>
                </a:cubicBezTo>
                <a:cubicBezTo>
                  <a:pt x="3455099" y="5721130"/>
                  <a:pt x="3124597" y="5727159"/>
                  <a:pt x="2893261" y="5722227"/>
                </a:cubicBezTo>
                <a:cubicBezTo>
                  <a:pt x="2661925" y="5717295"/>
                  <a:pt x="2343077" y="5701539"/>
                  <a:pt x="2137948" y="5722227"/>
                </a:cubicBezTo>
                <a:cubicBezTo>
                  <a:pt x="1932819" y="5742915"/>
                  <a:pt x="1693233" y="5733214"/>
                  <a:pt x="1579673" y="5722227"/>
                </a:cubicBezTo>
                <a:cubicBezTo>
                  <a:pt x="1466114" y="5711240"/>
                  <a:pt x="1044435" y="5724184"/>
                  <a:pt x="594482" y="5722227"/>
                </a:cubicBezTo>
                <a:cubicBezTo>
                  <a:pt x="328734" y="5686479"/>
                  <a:pt x="-66657" y="5424823"/>
                  <a:pt x="0" y="5127745"/>
                </a:cubicBezTo>
                <a:cubicBezTo>
                  <a:pt x="-35087" y="4972394"/>
                  <a:pt x="-19370" y="4652638"/>
                  <a:pt x="0" y="4389471"/>
                </a:cubicBezTo>
                <a:cubicBezTo>
                  <a:pt x="19370" y="4126304"/>
                  <a:pt x="-21113" y="3933106"/>
                  <a:pt x="0" y="3787194"/>
                </a:cubicBezTo>
                <a:cubicBezTo>
                  <a:pt x="21113" y="3641282"/>
                  <a:pt x="19216" y="3402544"/>
                  <a:pt x="0" y="3139585"/>
                </a:cubicBezTo>
                <a:cubicBezTo>
                  <a:pt x="-19216" y="2876626"/>
                  <a:pt x="-14413" y="2787638"/>
                  <a:pt x="0" y="2582642"/>
                </a:cubicBezTo>
                <a:cubicBezTo>
                  <a:pt x="14413" y="2377646"/>
                  <a:pt x="33464" y="2134599"/>
                  <a:pt x="0" y="1844367"/>
                </a:cubicBezTo>
                <a:cubicBezTo>
                  <a:pt x="-33464" y="1554136"/>
                  <a:pt x="25477" y="1493251"/>
                  <a:pt x="0" y="1332756"/>
                </a:cubicBezTo>
                <a:cubicBezTo>
                  <a:pt x="-25477" y="1172261"/>
                  <a:pt x="17540" y="876667"/>
                  <a:pt x="0" y="594482"/>
                </a:cubicBezTo>
                <a:close/>
              </a:path>
              <a:path w="11040872" h="5722227" stroke="0" extrusionOk="0">
                <a:moveTo>
                  <a:pt x="0" y="594482"/>
                </a:moveTo>
                <a:cubicBezTo>
                  <a:pt x="-37935" y="242760"/>
                  <a:pt x="194077" y="27054"/>
                  <a:pt x="594482" y="0"/>
                </a:cubicBezTo>
                <a:cubicBezTo>
                  <a:pt x="773932" y="-24550"/>
                  <a:pt x="1057890" y="25913"/>
                  <a:pt x="1448314" y="0"/>
                </a:cubicBezTo>
                <a:cubicBezTo>
                  <a:pt x="1838738" y="-25913"/>
                  <a:pt x="1797328" y="9502"/>
                  <a:pt x="2006589" y="0"/>
                </a:cubicBezTo>
                <a:cubicBezTo>
                  <a:pt x="2215851" y="-9502"/>
                  <a:pt x="2305839" y="-2636"/>
                  <a:pt x="2466345" y="0"/>
                </a:cubicBezTo>
                <a:cubicBezTo>
                  <a:pt x="2626851" y="2636"/>
                  <a:pt x="3037147" y="20740"/>
                  <a:pt x="3221657" y="0"/>
                </a:cubicBezTo>
                <a:cubicBezTo>
                  <a:pt x="3406167" y="-20740"/>
                  <a:pt x="3611889" y="-6653"/>
                  <a:pt x="3779932" y="0"/>
                </a:cubicBezTo>
                <a:cubicBezTo>
                  <a:pt x="3947975" y="6653"/>
                  <a:pt x="4422439" y="33567"/>
                  <a:pt x="4633764" y="0"/>
                </a:cubicBezTo>
                <a:cubicBezTo>
                  <a:pt x="4845089" y="-33567"/>
                  <a:pt x="4901367" y="-8717"/>
                  <a:pt x="5093520" y="0"/>
                </a:cubicBezTo>
                <a:cubicBezTo>
                  <a:pt x="5285673" y="8717"/>
                  <a:pt x="5570621" y="653"/>
                  <a:pt x="5947352" y="0"/>
                </a:cubicBezTo>
                <a:cubicBezTo>
                  <a:pt x="6324083" y="-653"/>
                  <a:pt x="6209930" y="13850"/>
                  <a:pt x="6308589" y="0"/>
                </a:cubicBezTo>
                <a:cubicBezTo>
                  <a:pt x="6407248" y="-13850"/>
                  <a:pt x="6752695" y="30990"/>
                  <a:pt x="6965383" y="0"/>
                </a:cubicBezTo>
                <a:cubicBezTo>
                  <a:pt x="7178071" y="-30990"/>
                  <a:pt x="7443480" y="-17327"/>
                  <a:pt x="7622176" y="0"/>
                </a:cubicBezTo>
                <a:cubicBezTo>
                  <a:pt x="7800872" y="17327"/>
                  <a:pt x="7990906" y="27729"/>
                  <a:pt x="8180451" y="0"/>
                </a:cubicBezTo>
                <a:cubicBezTo>
                  <a:pt x="8369996" y="-27729"/>
                  <a:pt x="8845868" y="-13192"/>
                  <a:pt x="9034283" y="0"/>
                </a:cubicBezTo>
                <a:cubicBezTo>
                  <a:pt x="9222698" y="13192"/>
                  <a:pt x="9517603" y="-10499"/>
                  <a:pt x="9888115" y="0"/>
                </a:cubicBezTo>
                <a:cubicBezTo>
                  <a:pt x="10258627" y="10499"/>
                  <a:pt x="10316781" y="14930"/>
                  <a:pt x="10446390" y="0"/>
                </a:cubicBezTo>
                <a:cubicBezTo>
                  <a:pt x="10718440" y="-53019"/>
                  <a:pt x="11013962" y="225931"/>
                  <a:pt x="11040872" y="594482"/>
                </a:cubicBezTo>
                <a:cubicBezTo>
                  <a:pt x="11043451" y="904574"/>
                  <a:pt x="11020776" y="1089158"/>
                  <a:pt x="11040872" y="1287424"/>
                </a:cubicBezTo>
                <a:cubicBezTo>
                  <a:pt x="11060968" y="1485690"/>
                  <a:pt x="11051926" y="1673788"/>
                  <a:pt x="11040872" y="1799035"/>
                </a:cubicBezTo>
                <a:cubicBezTo>
                  <a:pt x="11029818" y="1924282"/>
                  <a:pt x="11054623" y="2135970"/>
                  <a:pt x="11040872" y="2355978"/>
                </a:cubicBezTo>
                <a:cubicBezTo>
                  <a:pt x="11027121" y="2575986"/>
                  <a:pt x="11013030" y="2749477"/>
                  <a:pt x="11040872" y="3094253"/>
                </a:cubicBezTo>
                <a:cubicBezTo>
                  <a:pt x="11068714" y="3439030"/>
                  <a:pt x="11029506" y="3525085"/>
                  <a:pt x="11040872" y="3741862"/>
                </a:cubicBezTo>
                <a:cubicBezTo>
                  <a:pt x="11052238" y="3958639"/>
                  <a:pt x="11021397" y="4116679"/>
                  <a:pt x="11040872" y="4298805"/>
                </a:cubicBezTo>
                <a:cubicBezTo>
                  <a:pt x="11060347" y="4480931"/>
                  <a:pt x="11022539" y="4900124"/>
                  <a:pt x="11040872" y="5127745"/>
                </a:cubicBezTo>
                <a:cubicBezTo>
                  <a:pt x="10974688" y="5452322"/>
                  <a:pt x="10793932" y="5738773"/>
                  <a:pt x="10446390" y="5722227"/>
                </a:cubicBezTo>
                <a:cubicBezTo>
                  <a:pt x="10272062" y="5749271"/>
                  <a:pt x="10063650" y="5719054"/>
                  <a:pt x="9789596" y="5722227"/>
                </a:cubicBezTo>
                <a:cubicBezTo>
                  <a:pt x="9515542" y="5725400"/>
                  <a:pt x="9521222" y="5705365"/>
                  <a:pt x="9329840" y="5722227"/>
                </a:cubicBezTo>
                <a:cubicBezTo>
                  <a:pt x="9138458" y="5739089"/>
                  <a:pt x="8905417" y="5705714"/>
                  <a:pt x="8574527" y="5722227"/>
                </a:cubicBezTo>
                <a:cubicBezTo>
                  <a:pt x="8243637" y="5738740"/>
                  <a:pt x="8277624" y="5741955"/>
                  <a:pt x="8114772" y="5722227"/>
                </a:cubicBezTo>
                <a:cubicBezTo>
                  <a:pt x="7951921" y="5702499"/>
                  <a:pt x="7640420" y="5738357"/>
                  <a:pt x="7359459" y="5722227"/>
                </a:cubicBezTo>
                <a:cubicBezTo>
                  <a:pt x="7078498" y="5706097"/>
                  <a:pt x="7122500" y="5736206"/>
                  <a:pt x="6998222" y="5722227"/>
                </a:cubicBezTo>
                <a:cubicBezTo>
                  <a:pt x="6873944" y="5708248"/>
                  <a:pt x="6584762" y="5737766"/>
                  <a:pt x="6242909" y="5722227"/>
                </a:cubicBezTo>
                <a:cubicBezTo>
                  <a:pt x="5901056" y="5706688"/>
                  <a:pt x="5911118" y="5710812"/>
                  <a:pt x="5783154" y="5722227"/>
                </a:cubicBezTo>
                <a:cubicBezTo>
                  <a:pt x="5655191" y="5733642"/>
                  <a:pt x="5585023" y="5732166"/>
                  <a:pt x="5421917" y="5722227"/>
                </a:cubicBezTo>
                <a:cubicBezTo>
                  <a:pt x="5258811" y="5712288"/>
                  <a:pt x="5178725" y="5705468"/>
                  <a:pt x="4962161" y="5722227"/>
                </a:cubicBezTo>
                <a:cubicBezTo>
                  <a:pt x="4745597" y="5738986"/>
                  <a:pt x="4430318" y="5744224"/>
                  <a:pt x="4206848" y="5722227"/>
                </a:cubicBezTo>
                <a:cubicBezTo>
                  <a:pt x="3983378" y="5700230"/>
                  <a:pt x="3911697" y="5735058"/>
                  <a:pt x="3747093" y="5722227"/>
                </a:cubicBezTo>
                <a:cubicBezTo>
                  <a:pt x="3582489" y="5709396"/>
                  <a:pt x="3545682" y="5704593"/>
                  <a:pt x="3385856" y="5722227"/>
                </a:cubicBezTo>
                <a:cubicBezTo>
                  <a:pt x="3226030" y="5739861"/>
                  <a:pt x="3029507" y="5730116"/>
                  <a:pt x="2926100" y="5722227"/>
                </a:cubicBezTo>
                <a:cubicBezTo>
                  <a:pt x="2822693" y="5714338"/>
                  <a:pt x="2554822" y="5699610"/>
                  <a:pt x="2367825" y="5722227"/>
                </a:cubicBezTo>
                <a:cubicBezTo>
                  <a:pt x="2180829" y="5744844"/>
                  <a:pt x="2002855" y="5738254"/>
                  <a:pt x="1711032" y="5722227"/>
                </a:cubicBezTo>
                <a:cubicBezTo>
                  <a:pt x="1419209" y="5706200"/>
                  <a:pt x="1407274" y="5738383"/>
                  <a:pt x="1251276" y="5722227"/>
                </a:cubicBezTo>
                <a:cubicBezTo>
                  <a:pt x="1095278" y="5706071"/>
                  <a:pt x="872658" y="5717760"/>
                  <a:pt x="594482" y="5722227"/>
                </a:cubicBezTo>
                <a:cubicBezTo>
                  <a:pt x="253293" y="5699246"/>
                  <a:pt x="-22323" y="5466443"/>
                  <a:pt x="0" y="5127745"/>
                </a:cubicBezTo>
                <a:cubicBezTo>
                  <a:pt x="-23138" y="4892853"/>
                  <a:pt x="-21399" y="4758867"/>
                  <a:pt x="0" y="4616134"/>
                </a:cubicBezTo>
                <a:cubicBezTo>
                  <a:pt x="21399" y="4473401"/>
                  <a:pt x="-2392" y="4140718"/>
                  <a:pt x="0" y="4013858"/>
                </a:cubicBezTo>
                <a:cubicBezTo>
                  <a:pt x="2392" y="3886998"/>
                  <a:pt x="-9073" y="3524231"/>
                  <a:pt x="0" y="3320916"/>
                </a:cubicBezTo>
                <a:cubicBezTo>
                  <a:pt x="9073" y="3117601"/>
                  <a:pt x="-20614" y="2922972"/>
                  <a:pt x="0" y="2763972"/>
                </a:cubicBezTo>
                <a:cubicBezTo>
                  <a:pt x="20614" y="2604972"/>
                  <a:pt x="5751" y="2418545"/>
                  <a:pt x="0" y="2116363"/>
                </a:cubicBezTo>
                <a:cubicBezTo>
                  <a:pt x="-5751" y="1814181"/>
                  <a:pt x="-23336" y="1771268"/>
                  <a:pt x="0" y="1604752"/>
                </a:cubicBezTo>
                <a:cubicBezTo>
                  <a:pt x="23336" y="1438236"/>
                  <a:pt x="-35446" y="1063211"/>
                  <a:pt x="0" y="594482"/>
                </a:cubicBezTo>
                <a:close/>
              </a:path>
            </a:pathLst>
          </a:custGeom>
          <a:solidFill>
            <a:srgbClr val="B89D7C"/>
          </a:solidFill>
          <a:ln w="25400">
            <a:solidFill>
              <a:srgbClr val="B89D7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038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C4D8-43FD-5F5B-48B7-055A437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E3AE-6240-5A51-B52B-854882013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8598013" cy="3285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is the connection between housing prices and food access?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ATTOM Data Solutions analyzed the average home 					values, 5-year home price appreciation from 					YTD 2019 vs 2014,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of 1,859 zip codes nationwide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B8ED9-695F-CEA2-6E4E-1CD230CD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7" y="3429000"/>
            <a:ext cx="4463206" cy="25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5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A721-F66C-CCA5-536A-A314BA45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AD78-CAB6-722C-44F0-198D7C13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the project is to understand the housing prices in California depending on distance to a low access area.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B89D7C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5EFD-7C25-B742-4514-D505B24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Methods &amp; 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639E-1732-DB14-2800-809F204E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Acquisition and Cleaning </a:t>
            </a:r>
          </a:p>
          <a:p>
            <a:pPr lvl="1"/>
            <a:r>
              <a:rPr lang="en-US" dirty="0"/>
              <a:t>Google Searches</a:t>
            </a:r>
          </a:p>
          <a:p>
            <a:pPr lvl="1"/>
            <a:r>
              <a:rPr lang="en-US" dirty="0"/>
              <a:t>Web Scraping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Notebook/Pandas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SQL/SQLite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Linear Regression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9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B89D7C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5EFD-7C25-B742-4514-D505B24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Methods &amp; 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639E-1732-DB14-2800-809F204E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dirty="0"/>
              <a:t>Data Points</a:t>
            </a:r>
          </a:p>
          <a:p>
            <a:pPr lvl="1"/>
            <a:r>
              <a:rPr lang="en-US" dirty="0"/>
              <a:t>Census tracts </a:t>
            </a:r>
          </a:p>
          <a:p>
            <a:pPr lvl="1"/>
            <a:r>
              <a:rPr lang="en-US" dirty="0"/>
              <a:t> Distance </a:t>
            </a:r>
          </a:p>
          <a:p>
            <a:pPr lvl="1"/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2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B89D7C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92785-6C51-55E8-2194-4279222A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3D92-3BF2-C562-99E5-32C13101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4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E5D24-1297-D679-53A2-1F207BC1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/>
              <a:t>Results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89D7C"/>
          </a:solidFill>
          <a:ln w="38100" cap="rnd">
            <a:solidFill>
              <a:srgbClr val="B89D7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95A6-EABC-3689-2BE4-867EE37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A cutout of a house tied with a green ribbon">
            <a:extLst>
              <a:ext uri="{FF2B5EF4-FFF2-40B4-BE49-F238E27FC236}">
                <a16:creationId xmlns:a16="http://schemas.microsoft.com/office/drawing/2014/main" id="{51A947C4-C0F9-C337-3E12-CD370FC4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66" r="165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93827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3A3621"/>
      </a:dk2>
      <a:lt2>
        <a:srgbClr val="E2E5E8"/>
      </a:lt2>
      <a:accent1>
        <a:srgbClr val="B89D7C"/>
      </a:accent1>
      <a:accent2>
        <a:srgbClr val="C39791"/>
      </a:accent2>
      <a:accent3>
        <a:srgbClr val="A4A37C"/>
      </a:accent3>
      <a:accent4>
        <a:srgbClr val="77ABAE"/>
      </a:accent4>
      <a:accent5>
        <a:srgbClr val="88A4BF"/>
      </a:accent5>
      <a:accent6>
        <a:srgbClr val="7F85BA"/>
      </a:accent6>
      <a:hlink>
        <a:srgbClr val="6383AB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306</Words>
  <Application>Microsoft Macintosh PowerPoint</Application>
  <PresentationFormat>Widescreen</PresentationFormat>
  <Paragraphs>46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Modern Love</vt:lpstr>
      <vt:lpstr>The Hand</vt:lpstr>
      <vt:lpstr>SketchyVTI</vt:lpstr>
      <vt:lpstr>Using Machine Learning to Understand Housing Prices in California with Low Food Access</vt:lpstr>
      <vt:lpstr>Agenda</vt:lpstr>
      <vt:lpstr>Background</vt:lpstr>
      <vt:lpstr>Background</vt:lpstr>
      <vt:lpstr>Objectives</vt:lpstr>
      <vt:lpstr>Methods &amp; Materials </vt:lpstr>
      <vt:lpstr>Methods &amp; Materials </vt:lpstr>
      <vt:lpstr>Materials</vt:lpstr>
      <vt:lpstr>Results</vt:lpstr>
      <vt:lpstr>PowerPoint Presentation</vt:lpstr>
      <vt:lpstr>PowerPoint Presentation</vt:lpstr>
      <vt:lpstr>Conclusion &amp; Limitations</vt:lpstr>
      <vt:lpstr>Recommendations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Fresh Frozen Food on Housing Prices in California</dc:title>
  <dc:creator>Haile, Liya T</dc:creator>
  <cp:lastModifiedBy>Haile, Liya T</cp:lastModifiedBy>
  <cp:revision>3</cp:revision>
  <dcterms:created xsi:type="dcterms:W3CDTF">2022-05-21T16:54:50Z</dcterms:created>
  <dcterms:modified xsi:type="dcterms:W3CDTF">2022-06-01T02:18:07Z</dcterms:modified>
</cp:coreProperties>
</file>